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92" r:id="rId2"/>
    <p:sldId id="666" r:id="rId3"/>
    <p:sldId id="655" r:id="rId4"/>
    <p:sldId id="662" r:id="rId5"/>
    <p:sldId id="656" r:id="rId6"/>
    <p:sldId id="657" r:id="rId7"/>
    <p:sldId id="658" r:id="rId8"/>
    <p:sldId id="659" r:id="rId9"/>
    <p:sldId id="660" r:id="rId10"/>
    <p:sldId id="667" r:id="rId11"/>
    <p:sldId id="661" r:id="rId12"/>
    <p:sldId id="663" r:id="rId13"/>
    <p:sldId id="664" r:id="rId14"/>
    <p:sldId id="665" r:id="rId15"/>
    <p:sldId id="668" r:id="rId16"/>
  </p:sldIdLst>
  <p:sldSz cx="9144000" cy="6858000" type="screen4x3"/>
  <p:notesSz cx="6662738" cy="98329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  <a:srgbClr val="0066CC"/>
    <a:srgbClr val="6666FF"/>
    <a:srgbClr val="6699FF"/>
    <a:srgbClr val="003399"/>
    <a:srgbClr val="00CC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21136" autoAdjust="0"/>
    <p:restoredTop sz="95246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986" y="-108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24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17387CE-2428-4127-8D3D-D1A6F5DAE84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7912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24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4" tIns="47127" rIns="94254" bIns="47127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B5EC688-F1CD-4EAC-ADFF-91A239CF0B6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8"/>
          <p:cNvGraphicFramePr>
            <a:graphicFrameLocks noChangeAspect="1"/>
          </p:cNvGraphicFramePr>
          <p:nvPr/>
        </p:nvGraphicFramePr>
        <p:xfrm>
          <a:off x="0" y="2876550"/>
          <a:ext cx="9144000" cy="1924050"/>
        </p:xfrm>
        <a:graphic>
          <a:graphicData uri="http://schemas.openxmlformats.org/presentationml/2006/ole">
            <p:oleObj spid="_x0000_s39938" name="Imagen de mapa de bits" r:id="rId3" imgW="7733333" imgH="1924319" progId="PBrush">
              <p:embed/>
            </p:oleObj>
          </a:graphicData>
        </a:graphic>
      </p:graphicFrame>
      <p:graphicFrame>
        <p:nvGraphicFramePr>
          <p:cNvPr id="5" name="Object 109"/>
          <p:cNvGraphicFramePr>
            <a:graphicFrameLocks noChangeAspect="1"/>
          </p:cNvGraphicFramePr>
          <p:nvPr/>
        </p:nvGraphicFramePr>
        <p:xfrm>
          <a:off x="3429000" y="0"/>
          <a:ext cx="5715000" cy="1973263"/>
        </p:xfrm>
        <a:graphic>
          <a:graphicData uri="http://schemas.openxmlformats.org/presentationml/2006/ole">
            <p:oleObj spid="_x0000_s39939" name="Imagen de mapa de bits" r:id="rId4" imgW="7733333" imgH="1924319" progId="PBrush">
              <p:embed/>
            </p:oleObj>
          </a:graphicData>
        </a:graphic>
      </p:graphicFrame>
      <p:pic>
        <p:nvPicPr>
          <p:cNvPr id="6" name="Picture 107" descr="sunatvirtua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562600"/>
            <a:ext cx="29718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12"/>
          <p:cNvGraphicFramePr>
            <a:graphicFrameLocks noChangeAspect="1"/>
          </p:cNvGraphicFramePr>
          <p:nvPr/>
        </p:nvGraphicFramePr>
        <p:xfrm>
          <a:off x="0" y="0"/>
          <a:ext cx="3200400" cy="1960563"/>
        </p:xfrm>
        <a:graphic>
          <a:graphicData uri="http://schemas.openxmlformats.org/presentationml/2006/ole">
            <p:oleObj spid="_x0000_s39940" name="Imagen de mapa de bits" r:id="rId6" imgW="2257740" imgH="1380952" progId="PBrush">
              <p:embed/>
            </p:oleObj>
          </a:graphicData>
        </a:graphic>
      </p:graphicFrame>
      <p:sp>
        <p:nvSpPr>
          <p:cNvPr id="31848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181350"/>
            <a:ext cx="8578850" cy="1371600"/>
          </a:xfrm>
        </p:spPr>
        <p:txBody>
          <a:bodyPr lIns="92075" tIns="46038" rIns="92075" bIns="46038" anchor="b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1849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05200" y="207963"/>
            <a:ext cx="5638800" cy="1676400"/>
          </a:xfrm>
        </p:spPr>
        <p:txBody>
          <a:bodyPr lIns="92075" tIns="46038" rIns="92075" bIns="46038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8AAB-9EB7-4A96-A885-7AFC3435CF9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9EB4-5A32-495D-B062-408F3583A2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4281-FFE6-48A8-B170-4655FED635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C85C-53D1-44AB-9532-B517B980F3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12F0-BDCF-4744-9697-C0F7580ED44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C6276-48B8-42CE-9560-29D4A1A6BDA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DD41-0435-462B-97F0-7C004E3D61B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F24C-993B-4C01-A5CE-262496E9C9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6B6E-BCB1-44AA-B080-41C35C34DAB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B052-32DE-4037-B13B-EA736879BF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1"/>
          <p:cNvGraphicFramePr>
            <a:graphicFrameLocks noChangeAspect="1"/>
          </p:cNvGraphicFramePr>
          <p:nvPr/>
        </p:nvGraphicFramePr>
        <p:xfrm>
          <a:off x="1600200" y="0"/>
          <a:ext cx="7543800" cy="942975"/>
        </p:xfrm>
        <a:graphic>
          <a:graphicData uri="http://schemas.openxmlformats.org/presentationml/2006/ole">
            <p:oleObj spid="_x0000_s1026" name="Imagen de mapa de bits" r:id="rId14" imgW="7733333" imgH="1924319" progId="PBrush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   Haga clic para modificar el estilo de texto  del patrón</a:t>
            </a:r>
          </a:p>
          <a:p>
            <a:pPr lvl="1"/>
            <a:r>
              <a:rPr lang="es-ES" smtClean="0"/>
              <a:t>   Segundo nivel</a:t>
            </a:r>
          </a:p>
          <a:p>
            <a:pPr lvl="2"/>
            <a:r>
              <a:rPr lang="es-ES" smtClean="0"/>
              <a:t>   Tercer nivel</a:t>
            </a:r>
          </a:p>
          <a:p>
            <a:pPr lvl="3"/>
            <a:endParaRPr lang="es-ES" smtClean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D340DB9-C380-4309-8240-E4255AB23E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2" name="Picture 163" descr="sunat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164"/>
          <p:cNvGraphicFramePr>
            <a:graphicFrameLocks noChangeAspect="1"/>
          </p:cNvGraphicFramePr>
          <p:nvPr/>
        </p:nvGraphicFramePr>
        <p:xfrm>
          <a:off x="0" y="0"/>
          <a:ext cx="1524000" cy="933450"/>
        </p:xfrm>
        <a:graphic>
          <a:graphicData uri="http://schemas.openxmlformats.org/presentationml/2006/ole">
            <p:oleObj spid="_x0000_s1027" name="Imagen de mapa de bits" r:id="rId16" imgW="2257740" imgH="138095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strips dir="r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9144000" cy="1524000"/>
          </a:xfrm>
        </p:spPr>
        <p:txBody>
          <a:bodyPr/>
          <a:lstStyle/>
          <a:p>
            <a:pPr algn="ctr"/>
            <a:r>
              <a:rPr lang="es-PE" sz="4400" dirty="0" smtClean="0"/>
              <a:t>AUTORIZACIÓN </a:t>
            </a:r>
            <a:r>
              <a:rPr lang="es-PE" sz="4400" smtClean="0"/>
              <a:t>DE TRÁMITES </a:t>
            </a:r>
            <a:r>
              <a:rPr lang="es-PE" sz="4400" dirty="0" smtClean="0"/>
              <a:t>A REALIZAR POR TERCEROS</a:t>
            </a:r>
          </a:p>
        </p:txBody>
      </p:sp>
      <p:pic>
        <p:nvPicPr>
          <p:cNvPr id="3" name="Imagem 3" descr="CENTRAL.jpg"/>
          <p:cNvPicPr>
            <a:picLocks noChangeAspect="1"/>
          </p:cNvPicPr>
          <p:nvPr/>
        </p:nvPicPr>
        <p:blipFill>
          <a:blip r:embed="rId2" cstate="print"/>
          <a:srcRect t="8162" b="7518"/>
          <a:stretch>
            <a:fillRect/>
          </a:stretch>
        </p:blipFill>
        <p:spPr>
          <a:xfrm>
            <a:off x="0" y="0"/>
            <a:ext cx="9144000" cy="290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formulario de autorización lo recoge la persona autorizada del correo</a:t>
            </a:r>
            <a:endParaRPr lang="es-PE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051720" y="1196752"/>
          <a:ext cx="4608513" cy="4844330"/>
        </p:xfrm>
        <a:graphic>
          <a:graphicData uri="http://schemas.openxmlformats.org/presentationml/2006/ole">
            <p:oleObj spid="_x0000_s66563" name="Documento" r:id="rId3" imgW="5640050" imgH="6662629" progId="Word.Document.12">
              <p:embed/>
            </p:oleObj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operador de CSC ingresa a Intranet en Línea</a:t>
            </a:r>
            <a:endParaRPr lang="es-PE" dirty="0"/>
          </a:p>
        </p:txBody>
      </p:sp>
      <p:pic>
        <p:nvPicPr>
          <p:cNvPr id="48130" name="Picture 2" descr="D:\Users\cfernand\Desktop\manual_de_usuario_vp\opcion_atencion_intr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488832" cy="5201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 ingresa el número de autorización o el DNI del Autorizado</a:t>
            </a:r>
            <a:endParaRPr lang="es-PE" dirty="0"/>
          </a:p>
        </p:txBody>
      </p:sp>
      <p:pic>
        <p:nvPicPr>
          <p:cNvPr id="49154" name="Picture 2" descr="D:\Users\cfernand\Desktop\manual_de_usuario_vp\AtencionIntrane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2" y="2786062"/>
            <a:ext cx="6772275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 ingresa RUC del Contribuyente</a:t>
            </a:r>
            <a:endParaRPr lang="es-PE" dirty="0"/>
          </a:p>
        </p:txBody>
      </p:sp>
      <p:pic>
        <p:nvPicPr>
          <p:cNvPr id="50178" name="Picture 2" descr="D:\Users\cfernand\Desktop\manual_de_usuario_vp\AtencionIntrane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686050"/>
            <a:ext cx="6800850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 marca los procedimientos atendidos</a:t>
            </a:r>
            <a:endParaRPr lang="es-PE" dirty="0"/>
          </a:p>
        </p:txBody>
      </p:sp>
      <p:pic>
        <p:nvPicPr>
          <p:cNvPr id="51202" name="Picture 2" descr="D:\Users\cfernand\Desktop\manual_de_usuario_vp\AtencionIntranet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244408" cy="3363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9144000" cy="1524000"/>
          </a:xfrm>
        </p:spPr>
        <p:txBody>
          <a:bodyPr/>
          <a:lstStyle/>
          <a:p>
            <a:pPr algn="ctr"/>
            <a:r>
              <a:rPr lang="es-PE" sz="4400" dirty="0" smtClean="0"/>
              <a:t>AUTORIZACIÓN DE TRAMITES A REALIZAR POR TERCEROS</a:t>
            </a:r>
          </a:p>
        </p:txBody>
      </p:sp>
      <p:pic>
        <p:nvPicPr>
          <p:cNvPr id="3" name="Imagem 3" descr="CENTRAL.jpg"/>
          <p:cNvPicPr>
            <a:picLocks noChangeAspect="1"/>
          </p:cNvPicPr>
          <p:nvPr/>
        </p:nvPicPr>
        <p:blipFill>
          <a:blip r:embed="rId2" cstate="print"/>
          <a:srcRect t="8162" b="7518"/>
          <a:stretch>
            <a:fillRect/>
          </a:stretch>
        </p:blipFill>
        <p:spPr>
          <a:xfrm>
            <a:off x="0" y="0"/>
            <a:ext cx="9144000" cy="290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Procedimientos considerados en la primera etapa</a:t>
            </a:r>
            <a:endParaRPr lang="es-PE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4" y="1196756"/>
          <a:ext cx="7344815" cy="4608507"/>
        </p:xfrm>
        <a:graphic>
          <a:graphicData uri="http://schemas.openxmlformats.org/drawingml/2006/table">
            <a:tbl>
              <a:tblPr/>
              <a:tblGrid>
                <a:gridCol w="540885"/>
                <a:gridCol w="6803930"/>
              </a:tblGrid>
              <a:tr h="59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TUPA 2009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REGISTRO ÚNICO DE CONTRIBUYENTES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Reactivación del número de registro único de contribuyentes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Arial"/>
                        </a:rPr>
                        <a:t>Modificación de datos en el RUC – Suspensión (No incluidos en la RS 284-2011)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Arial"/>
                        </a:rPr>
                        <a:t>Modificación de datos en el RUC – Otros (No incluidos en la RS 284-2011)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Solicitud de baja de inscripción en el RUC – Otros casos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Emisión de comprobante de información registrada (CIR – RUC)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COMPROBANTES DE PAGO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Alta, baja y cambio de ubicación de máquinas registradoras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Inscripción en el registro de imprentas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Modificación / retiro voluntario del registro de imprentas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Comprobante por operaciones no habituales – Formulario N° 820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Autorización para la emisión de boletos de transporte aéreo por medios electrónicos – BME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Users\cfernand\Desktop\manual_de_usuario_vp\acceso_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5578"/>
            <a:ext cx="9144000" cy="3246844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838200"/>
          </a:xfrm>
        </p:spPr>
        <p:txBody>
          <a:bodyPr/>
          <a:lstStyle/>
          <a:p>
            <a:r>
              <a:rPr lang="es-PE" dirty="0" smtClean="0"/>
              <a:t>El contribuyente ingresa a SOL</a:t>
            </a:r>
            <a:endParaRPr lang="es-P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Selecciona Otras Declaraciones y Solicitudes</a:t>
            </a:r>
            <a:endParaRPr lang="es-PE" dirty="0"/>
          </a:p>
        </p:txBody>
      </p:sp>
      <p:pic>
        <p:nvPicPr>
          <p:cNvPr id="47109" name="Picture 5" descr="D:\Users\cfernand\Desktop\manual_de_usuario_vp\opciones_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1268759"/>
            <a:ext cx="3295650" cy="49891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Registra el DNI de la Persona Autorizada</a:t>
            </a:r>
            <a:endParaRPr lang="es-PE" dirty="0"/>
          </a:p>
        </p:txBody>
      </p:sp>
      <p:pic>
        <p:nvPicPr>
          <p:cNvPr id="41986" name="Picture 2" descr="D:\Users\cfernand\Desktop\manual_de_usuario_vp\RegistroInterne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204658" cy="19516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 verifica el nombre de la Persona Autorizada</a:t>
            </a:r>
            <a:endParaRPr lang="es-PE" dirty="0"/>
          </a:p>
        </p:txBody>
      </p:sp>
      <p:pic>
        <p:nvPicPr>
          <p:cNvPr id="43010" name="Picture 2" descr="D:\Users\cfernand\Desktop\manual_de_usuario_vp\RegistroInterne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668344" cy="17279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Users\cfernand\Desktop\manual_de_usuario_vp\RegistroInternet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28" y="1588273"/>
            <a:ext cx="8794143" cy="3681454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838200"/>
          </a:xfrm>
        </p:spPr>
        <p:txBody>
          <a:bodyPr/>
          <a:lstStyle/>
          <a:p>
            <a:r>
              <a:rPr lang="es-PE" dirty="0" smtClean="0"/>
              <a:t>El contribuyente registra los Procedimientos Autorizados</a:t>
            </a:r>
            <a:endParaRPr lang="es-P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Users\cfernand\Desktop\manual_de_usuario_vp\RegistroInterne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77" y="2156791"/>
            <a:ext cx="8810045" cy="2544417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838200"/>
          </a:xfrm>
        </p:spPr>
        <p:txBody>
          <a:bodyPr/>
          <a:lstStyle/>
          <a:p>
            <a:r>
              <a:rPr lang="es-PE" dirty="0" smtClean="0"/>
              <a:t>El sistema le muestra un resumen</a:t>
            </a:r>
            <a:endParaRPr lang="es-P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Users\cfernand\Desktop\manual_de_usuario_vp\RegistroInternet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53" y="1695615"/>
            <a:ext cx="8802094" cy="3466769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838200"/>
          </a:xfrm>
        </p:spPr>
        <p:txBody>
          <a:bodyPr/>
          <a:lstStyle/>
          <a:p>
            <a:r>
              <a:rPr lang="es-PE" dirty="0" smtClean="0"/>
              <a:t>Se genera un formulario con el número de autorización</a:t>
            </a:r>
            <a:endParaRPr lang="es-P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ja1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C88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C88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Baja1</Template>
  <TotalTime>120</TotalTime>
  <Words>236</Words>
  <Application>Microsoft Office PowerPoint</Application>
  <PresentationFormat>Presentación en pantalla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Baja1</vt:lpstr>
      <vt:lpstr>Imagen de mapa de bits</vt:lpstr>
      <vt:lpstr>Documento</vt:lpstr>
      <vt:lpstr>AUTORIZACIÓN DE TRÁMITES A REALIZAR POR TERCEROS</vt:lpstr>
      <vt:lpstr>Procedimientos considerados en la primera etapa</vt:lpstr>
      <vt:lpstr>El contribuyente ingresa a SOL</vt:lpstr>
      <vt:lpstr>Selecciona Otras Declaraciones y Solicitudes</vt:lpstr>
      <vt:lpstr>Registra el DNI de la Persona Autorizada</vt:lpstr>
      <vt:lpstr>Se verifica el nombre de la Persona Autorizada</vt:lpstr>
      <vt:lpstr>El contribuyente registra los Procedimientos Autorizados</vt:lpstr>
      <vt:lpstr>El sistema le muestra un resumen</vt:lpstr>
      <vt:lpstr>Se genera un formulario con el número de autorización</vt:lpstr>
      <vt:lpstr>El formulario de autorización lo recoge la persona autorizada del correo</vt:lpstr>
      <vt:lpstr>El operador de CSC ingresa a Intranet en Línea</vt:lpstr>
      <vt:lpstr>Se ingresa el número de autorización o el DNI del Autorizado</vt:lpstr>
      <vt:lpstr>Se ingresa RUC del Contribuyente</vt:lpstr>
      <vt:lpstr>Se marca los procedimientos atendidos</vt:lpstr>
      <vt:lpstr>AUTORIZACIÓN DE TRAMITES A REALIZAR POR TERCEROS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AUTORIZACIÓN DE TRAMITES A REALIZAR POR TERCEROS</dc:title>
  <dc:creator>cfernand</dc:creator>
  <cp:lastModifiedBy>Usuario</cp:lastModifiedBy>
  <cp:revision>5</cp:revision>
  <dcterms:created xsi:type="dcterms:W3CDTF">2012-11-26T14:36:54Z</dcterms:created>
  <dcterms:modified xsi:type="dcterms:W3CDTF">2013-10-29T18:59:30Z</dcterms:modified>
</cp:coreProperties>
</file>